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0" r:id="rId16"/>
    <p:sldId id="261" r:id="rId17"/>
    <p:sldId id="275" r:id="rId18"/>
    <p:sldId id="276" r:id="rId19"/>
    <p:sldId id="277" r:id="rId20"/>
    <p:sldId id="278" r:id="rId21"/>
    <p:sldId id="279" r:id="rId22"/>
    <p:sldId id="257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5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6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4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4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2AF4-5A26-4910-8C4A-452620A82ED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EA24-D3F9-461B-AE7D-1D3220B2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Baroque Art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Mannerism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255" y="409910"/>
            <a:ext cx="3381274" cy="4728761"/>
          </a:xfrm>
        </p:spPr>
        <p:txBody>
          <a:bodyPr>
            <a:normAutofit/>
          </a:bodyPr>
          <a:lstStyle/>
          <a:p>
            <a:r>
              <a:rPr lang="it-IT" b="1" dirty="0"/>
              <a:t>Gianlorenzo Bernini, </a:t>
            </a:r>
            <a:r>
              <a:rPr lang="it-IT" b="1" u="sng" dirty="0"/>
              <a:t>David</a:t>
            </a:r>
            <a:r>
              <a:rPr lang="it-IT" b="1" dirty="0"/>
              <a:t>, 1623, </a:t>
            </a:r>
            <a:r>
              <a:rPr lang="it-IT" b="1" dirty="0" smtClean="0"/>
              <a:t>marble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Baroque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386" y="2070323"/>
            <a:ext cx="909034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bernini-da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9" y="-2"/>
            <a:ext cx="3961897" cy="68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2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365125"/>
            <a:ext cx="3412902" cy="604855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Annibale </a:t>
            </a:r>
            <a:r>
              <a:rPr lang="it-IT" b="1" dirty="0"/>
              <a:t>Carracci, </a:t>
            </a:r>
            <a:r>
              <a:rPr lang="it-IT" b="1" u="sng" dirty="0"/>
              <a:t>Ceiling of Gallery</a:t>
            </a:r>
            <a:r>
              <a:rPr lang="it-IT" b="1" dirty="0"/>
              <a:t>, Palazzo Farnese, Rome, 1597–1601, fresco</a:t>
            </a:r>
            <a:r>
              <a:rPr lang="it-IT" b="1" dirty="0" smtClean="0"/>
              <a:t>.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Baroque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7640" y="1542290"/>
            <a:ext cx="702972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ardimage_1547233_01330571388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44" y="365124"/>
            <a:ext cx="7706600" cy="53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85315" cy="62546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Artemisia Gentileschi,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u="sng" dirty="0" smtClean="0"/>
              <a:t>Judith </a:t>
            </a:r>
            <a:r>
              <a:rPr lang="en-US" b="1" i="1" u="sng" dirty="0"/>
              <a:t>and Her Maidservant with the Head of </a:t>
            </a:r>
            <a:r>
              <a:rPr lang="en-US" b="1" i="1" u="sng" dirty="0" err="1"/>
              <a:t>Holofernes</a:t>
            </a:r>
            <a:r>
              <a:rPr lang="en-US" b="1" i="1" dirty="0"/>
              <a:t>, 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dirty="0" smtClean="0"/>
              <a:t>c</a:t>
            </a:r>
            <a:r>
              <a:rPr lang="en-US" b="1" dirty="0"/>
              <a:t>. 1625, oil on canvas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Baroque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8703" y="1001378"/>
            <a:ext cx="664335" cy="17547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fd5e9d7662635be2cfd3bde12c9e57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88" y="0"/>
            <a:ext cx="550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9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2" y="352246"/>
            <a:ext cx="4417453" cy="594552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Caravaggio</a:t>
            </a:r>
            <a:r>
              <a:rPr lang="en-US" b="1" dirty="0"/>
              <a:t>,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The Calling </a:t>
            </a:r>
            <a:r>
              <a:rPr lang="en-US" b="1" u="sng" dirty="0"/>
              <a:t>of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St</a:t>
            </a:r>
            <a:r>
              <a:rPr lang="en-US" b="1" u="sng" dirty="0"/>
              <a:t>. Matthew</a:t>
            </a:r>
            <a:r>
              <a:rPr lang="en-US" b="1" dirty="0"/>
              <a:t>, </a:t>
            </a:r>
            <a:r>
              <a:rPr lang="en-US" b="1" dirty="0" err="1"/>
              <a:t>Contarelli</a:t>
            </a:r>
            <a:r>
              <a:rPr lang="en-US" b="1" dirty="0"/>
              <a:t> Chapel, church of San Luigi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Francesi</a:t>
            </a:r>
            <a:r>
              <a:rPr lang="en-US" b="1" dirty="0"/>
              <a:t>, Rome, 1599–1600, oil on canvas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Baroque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734" y="1825625"/>
            <a:ext cx="1012065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st-matthew-ca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88" y="81129"/>
            <a:ext cx="6792913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8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8" y="274973"/>
            <a:ext cx="3334555" cy="5584914"/>
          </a:xfrm>
        </p:spPr>
        <p:txBody>
          <a:bodyPr/>
          <a:lstStyle/>
          <a:p>
            <a:r>
              <a:rPr lang="en-US" b="1" dirty="0" err="1"/>
              <a:t>Bartolomé</a:t>
            </a:r>
            <a:r>
              <a:rPr lang="en-US" b="1" dirty="0"/>
              <a:t> Esteban Murillo, </a:t>
            </a:r>
            <a:r>
              <a:rPr lang="en-US" b="1" u="sng" dirty="0"/>
              <a:t>Return of the Prodigal Son</a:t>
            </a:r>
            <a:r>
              <a:rPr lang="en-US" b="1" dirty="0"/>
              <a:t>, 1667/1670, oil on canvas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9464" y="1825625"/>
            <a:ext cx="664335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_796052_i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30" y="9569"/>
            <a:ext cx="7179972" cy="65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43648" cy="5997038"/>
          </a:xfrm>
        </p:spPr>
        <p:txBody>
          <a:bodyPr>
            <a:normAutofit/>
          </a:bodyPr>
          <a:lstStyle/>
          <a:p>
            <a:r>
              <a:rPr lang="en-US" dirty="0" smtClean="0"/>
              <a:t>Dutch artist, Peter Paul </a:t>
            </a:r>
            <a:r>
              <a:rPr lang="en-US" dirty="0" err="1" smtClean="0"/>
              <a:t>Reubens</a:t>
            </a:r>
            <a:r>
              <a:rPr lang="en-US" dirty="0" smtClean="0"/>
              <a:t>. </a:t>
            </a:r>
            <a:r>
              <a:rPr lang="en-US" u="sng" dirty="0" smtClean="0"/>
              <a:t>Descent From the Cross </a:t>
            </a:r>
            <a:r>
              <a:rPr lang="en-US" dirty="0" smtClean="0"/>
              <a:t>(1612-1614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Baroque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608" y="0"/>
            <a:ext cx="6421192" cy="67088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Peter Paul Rubens 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25" y="0"/>
            <a:ext cx="4813685" cy="67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7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3424707" cy="5958402"/>
          </a:xfrm>
        </p:spPr>
        <p:txBody>
          <a:bodyPr>
            <a:normAutofit/>
          </a:bodyPr>
          <a:lstStyle/>
          <a:p>
            <a:r>
              <a:rPr lang="en-US" b="1" u="sng" dirty="0"/>
              <a:t>Madonna with the Long Neck</a:t>
            </a:r>
            <a:r>
              <a:rPr lang="en-US" b="1" dirty="0"/>
              <a:t>, by </a:t>
            </a:r>
            <a:r>
              <a:rPr lang="en-US" b="1" dirty="0" err="1"/>
              <a:t>Parmigiainino</a:t>
            </a:r>
            <a:r>
              <a:rPr lang="en-US" b="1" dirty="0"/>
              <a:t>, </a:t>
            </a:r>
            <a:r>
              <a:rPr lang="en-US" b="1" dirty="0" smtClean="0"/>
              <a:t>1534-1540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Mannerism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6720" y="1825625"/>
            <a:ext cx="3137079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madonna_with_the_long_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12" y="0"/>
            <a:ext cx="4235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30014" cy="3949298"/>
          </a:xfrm>
        </p:spPr>
        <p:txBody>
          <a:bodyPr/>
          <a:lstStyle/>
          <a:p>
            <a:r>
              <a:rPr lang="en-US" b="1" dirty="0"/>
              <a:t>Henry Howard, </a:t>
            </a:r>
            <a:r>
              <a:rPr lang="en-US" b="1" u="sng" dirty="0"/>
              <a:t>Earl of Surrey</a:t>
            </a:r>
            <a:r>
              <a:rPr lang="en-US" b="1" dirty="0"/>
              <a:t>.  Portrait., 1546,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artist unknown.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b="1" dirty="0" smtClean="0"/>
              <a:t>Mannerism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0822" y="1877141"/>
            <a:ext cx="1552977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16386" name="Picture 2" descr="hho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9" y="128789"/>
            <a:ext cx="3207778" cy="67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0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365125"/>
            <a:ext cx="3129566" cy="418111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Giuseppe </a:t>
            </a:r>
            <a:r>
              <a:rPr lang="it-IT" b="1" dirty="0"/>
              <a:t>Arcimboldo,  </a:t>
            </a:r>
            <a:r>
              <a:rPr lang="it-IT" b="1" u="sng" dirty="0"/>
              <a:t>Autumn</a:t>
            </a:r>
            <a:r>
              <a:rPr lang="it-IT" b="1" dirty="0"/>
              <a:t>, 1573, oil on </a:t>
            </a:r>
            <a:r>
              <a:rPr lang="it-IT" b="1" dirty="0" smtClean="0"/>
              <a:t>canvas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Mannerism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8096" y="1825625"/>
            <a:ext cx="1475704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Arcimboldo%2C_Giuseppe_~_Autumn%2C_1573%2C_oil_on_canvas%2C_Mus%C3%A9e_du_Louvre%2C_P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75" y="182079"/>
            <a:ext cx="5420788" cy="667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5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99245"/>
            <a:ext cx="3013656" cy="60144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Jan </a:t>
            </a:r>
            <a:r>
              <a:rPr lang="en-US" b="1" dirty="0"/>
              <a:t>Sanders van </a:t>
            </a:r>
            <a:r>
              <a:rPr lang="en-US" b="1" dirty="0" err="1"/>
              <a:t>Hemessen</a:t>
            </a:r>
            <a:r>
              <a:rPr lang="en-US" b="1" dirty="0"/>
              <a:t>, </a:t>
            </a:r>
            <a:r>
              <a:rPr lang="en-US" b="1" u="sng" dirty="0"/>
              <a:t>The Tearful Bride</a:t>
            </a:r>
            <a:r>
              <a:rPr lang="en-US" b="1" dirty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C.  1540.  oil on </a:t>
            </a:r>
            <a:r>
              <a:rPr lang="en-US" b="1" dirty="0" smtClean="0"/>
              <a:t>canvas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Mannerism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4918" y="1825625"/>
            <a:ext cx="818882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tumblr_lquy9eVNCh1qggdq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91" y="103031"/>
            <a:ext cx="7658067" cy="631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Tasks/Questions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7780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prints and sort them into three groups.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sorting, write a short list for each group of prints identifying features that each print in each group has in common.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any groups similar to each other?  Why?  Be specific.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any of the groups dramatically different from each other?  Why? Be specific.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the groups in order, as best you can, by time period – earliest to latest.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73946" cy="5288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El Greco, </a:t>
            </a:r>
            <a:r>
              <a:rPr lang="en-US" b="1" u="sng" dirty="0"/>
              <a:t>The Holy Family with St. Anne and the Young St. John the Baptist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b="1" dirty="0" smtClean="0"/>
              <a:t>Mannerism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4462" y="1825625"/>
            <a:ext cx="1089338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ANd9GcQdg9KxCeazGxPbZFGZrg0ACygRZt9VeDIhPw9Kz4Y0CujHWE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47" y="26474"/>
            <a:ext cx="4473915" cy="683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5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26983" cy="4928092"/>
          </a:xfrm>
        </p:spPr>
        <p:txBody>
          <a:bodyPr/>
          <a:lstStyle/>
          <a:p>
            <a:r>
              <a:rPr lang="en-US" dirty="0"/>
              <a:t>Luis de Morales, </a:t>
            </a:r>
            <a:r>
              <a:rPr lang="en-US" u="sng" dirty="0"/>
              <a:t>Pieta</a:t>
            </a:r>
            <a:r>
              <a:rPr lang="en-US" dirty="0"/>
              <a:t>, mid 16th-century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Mannerism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1430" y="1825625"/>
            <a:ext cx="1192369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Luis_de_Morales_-_Piet%C3%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40" y="0"/>
            <a:ext cx="4927646" cy="682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46" y="184821"/>
            <a:ext cx="10515600" cy="94852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 Mannerism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6" y="1133340"/>
            <a:ext cx="11217499" cy="553791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Italian word for “style”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the ______   ________________ and preceded the__________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period.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Mannerist composition were full of: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 The Church and Mannerism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039"/>
            <a:ext cx="10515600" cy="521594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Church disdained (hated) Mannerism because: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a)  it was too ______________________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b)  it was viewed as ____________ &amp; ____________ because…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c)  Mannerists posed their figures in ___________  _________.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d)  The Church wanted art that was _____________for the viewer to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understand.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 Baroque - Background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707"/>
            <a:ext cx="10515600" cy="495836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 of the ____ _________ is traditionally referred to as Baroque.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is derived from the Portuguese &amp; Italian words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barocco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meaning _____________________________.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criticized this form of art and architecture, arguing it lacked the ___________ &amp; ______________of High Renaissance art.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viewed as overly _______________ &amp;________________.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042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339368"/>
            <a:ext cx="10915918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Influence of the Catholic Church and Historical Context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664931"/>
            <a:ext cx="11230377" cy="50192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Church responded to the Protestant Reformation with the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________________   ____________________.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one of the three sessions of the Council of Trent, discussion focused on using art to: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d)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For the reasons above, Baroque art is __________________________________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 Characteristics of Baroque 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3640"/>
            <a:ext cx="10515600" cy="571332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17585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461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 Baroque Architecture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7887"/>
            <a:ext cx="10515600" cy="488907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“New” St. Peter’s Basilica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17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popes sought to restore ___________________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reassert the power of the _________ and the ___________.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Remodeling of the Basilica was done to serve as __________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_____________________________and the _______________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__________________________________.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c.  A grander design was needed to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draw________________and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reassert __________  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9296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30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Areas of Prominence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555723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Baroque originated in ________.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Major patrons = _________ &amp; ___________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Mainly in ______________ Europe.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3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in Catholic countries, such as ___________, where artists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continued to____________________________________________.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as predominant in ________________ countries.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a)  in these countries artists________________________________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11073" cy="5159912"/>
          </a:xfrm>
        </p:spPr>
        <p:txBody>
          <a:bodyPr/>
          <a:lstStyle/>
          <a:p>
            <a:r>
              <a:rPr lang="en-US" b="1" dirty="0"/>
              <a:t>Francisco de </a:t>
            </a:r>
            <a:r>
              <a:rPr lang="en-US" b="1" dirty="0" err="1"/>
              <a:t>Zurbarán</a:t>
            </a:r>
            <a:r>
              <a:rPr lang="en-US" b="1" dirty="0"/>
              <a:t>, St. </a:t>
            </a:r>
            <a:r>
              <a:rPr lang="en-US" b="1" dirty="0" err="1"/>
              <a:t>Serapion</a:t>
            </a:r>
            <a:r>
              <a:rPr lang="en-US" b="1" dirty="0"/>
              <a:t>, 1628, oil on </a:t>
            </a:r>
            <a:r>
              <a:rPr lang="en-US" b="1" dirty="0" smtClean="0"/>
              <a:t>canvas.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Baroque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766" y="133305"/>
            <a:ext cx="5625945" cy="65504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francisco de zurbaran saint serap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2" y="133305"/>
            <a:ext cx="5458519" cy="655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8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68651" cy="49152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Diego </a:t>
            </a:r>
            <a:r>
              <a:rPr lang="en-US" b="1" dirty="0"/>
              <a:t>Velázquez, </a:t>
            </a:r>
            <a:r>
              <a:rPr lang="en-US" b="1" u="sng" dirty="0"/>
              <a:t>The Maids of Honor </a:t>
            </a:r>
            <a:r>
              <a:rPr lang="en-US" b="1" dirty="0"/>
              <a:t>(</a:t>
            </a:r>
            <a:r>
              <a:rPr lang="en-US" b="1" dirty="0" smtClean="0"/>
              <a:t>Las </a:t>
            </a:r>
            <a:r>
              <a:rPr lang="en-US" b="1" dirty="0" err="1" smtClean="0"/>
              <a:t>Meninas</a:t>
            </a:r>
            <a:r>
              <a:rPr lang="en-US" b="1" dirty="0"/>
              <a:t>)</a:t>
            </a:r>
            <a:r>
              <a:rPr lang="en-US" b="1" i="1" dirty="0"/>
              <a:t>,</a:t>
            </a:r>
            <a:r>
              <a:rPr lang="en-US" b="1" dirty="0"/>
              <a:t> 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1656</a:t>
            </a:r>
            <a:r>
              <a:rPr lang="en-US" b="1" dirty="0"/>
              <a:t>, oil on canvas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Baroque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920" y="365124"/>
            <a:ext cx="4965879" cy="63061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rosa3-4-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93" y="0"/>
            <a:ext cx="5807208" cy="676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31524" cy="51083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Diego Velázquez, </a:t>
            </a:r>
            <a:r>
              <a:rPr lang="en-US" b="1" u="sng" dirty="0"/>
              <a:t>The Water Carrier of Seville</a:t>
            </a:r>
            <a:r>
              <a:rPr lang="en-US" b="1" dirty="0"/>
              <a:t>, c. 1619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oil on canvas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Baroque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4433" y="1465017"/>
            <a:ext cx="4824212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The_waterseller_uffi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35" y="0"/>
            <a:ext cx="4917023" cy="68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65" y="226993"/>
            <a:ext cx="4770784" cy="5537703"/>
          </a:xfrm>
        </p:spPr>
        <p:txBody>
          <a:bodyPr/>
          <a:lstStyle/>
          <a:p>
            <a:r>
              <a:rPr lang="en-US" b="1" dirty="0" err="1"/>
              <a:t>Jusepe</a:t>
            </a:r>
            <a:r>
              <a:rPr lang="en-US" b="1" dirty="0"/>
              <a:t> de Ribera,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St</a:t>
            </a:r>
            <a:r>
              <a:rPr lang="en-US" b="1" u="sng" dirty="0"/>
              <a:t>. Jerome and the Angel of Judgment</a:t>
            </a:r>
            <a:r>
              <a:rPr lang="en-US" b="1" dirty="0"/>
              <a:t>,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1626</a:t>
            </a:r>
            <a:r>
              <a:rPr lang="en-US" b="1" dirty="0"/>
              <a:t>, oil on canvas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Baroque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7925" y="1406610"/>
            <a:ext cx="3348190" cy="32809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St. Jerome and the Angel of Judgement  - Jusepe de Rib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13" y="365125"/>
            <a:ext cx="4010601" cy="651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5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86" y="338620"/>
            <a:ext cx="4237383" cy="6168197"/>
          </a:xfrm>
        </p:spPr>
        <p:txBody>
          <a:bodyPr/>
          <a:lstStyle/>
          <a:p>
            <a:r>
              <a:rPr lang="it-IT" b="1" dirty="0"/>
              <a:t>Francesco Borromini, façade of </a:t>
            </a:r>
            <a:r>
              <a:rPr lang="it-IT" b="1" u="sng" dirty="0"/>
              <a:t>San Carlo alle Quattro Fontane</a:t>
            </a:r>
            <a:r>
              <a:rPr lang="it-IT" b="1" dirty="0"/>
              <a:t>, Rome, c. </a:t>
            </a:r>
            <a:r>
              <a:rPr lang="it-IT" b="1" dirty="0" smtClean="0"/>
              <a:t>1665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Baroque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6064" y="510934"/>
            <a:ext cx="2314098" cy="403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barok_3_san_carlo_alle_quattro_fontane_rome_1768_www_planetware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09" y="100735"/>
            <a:ext cx="4419859" cy="66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365125"/>
            <a:ext cx="3773510" cy="581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>New </a:t>
            </a:r>
            <a:r>
              <a:rPr lang="en-US" b="1" u="sng" dirty="0"/>
              <a:t>St. Peter’s</a:t>
            </a:r>
            <a:r>
              <a:rPr lang="en-US" b="1" dirty="0"/>
              <a:t>, Rome. Nave and façade by Carlo </a:t>
            </a:r>
            <a:r>
              <a:rPr lang="en-US" b="1" dirty="0" err="1"/>
              <a:t>Maderno</a:t>
            </a:r>
            <a:r>
              <a:rPr lang="en-US" b="1" dirty="0"/>
              <a:t>, 1607–15; colonnade by </a:t>
            </a:r>
            <a:r>
              <a:rPr lang="en-US" b="1" dirty="0" err="1"/>
              <a:t>Gianlorenzo</a:t>
            </a:r>
            <a:r>
              <a:rPr lang="en-US" b="1" dirty="0"/>
              <a:t> Bernini, designed 1657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Baroque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6428" y="1825625"/>
            <a:ext cx="1617372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8194" name="Picture 2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52" y="0"/>
            <a:ext cx="8090748" cy="593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9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365125"/>
            <a:ext cx="3004324" cy="63802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Gianlorenzo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Bernini  </a:t>
            </a:r>
            <a:r>
              <a:rPr lang="en-US" b="1" dirty="0"/>
              <a:t>1624-1633, gilt bronze, 100' high. </a:t>
            </a:r>
            <a:r>
              <a:rPr lang="en-US" b="1" u="sng" dirty="0"/>
              <a:t>Chair of Peter shrine</a:t>
            </a:r>
            <a:r>
              <a:rPr lang="en-US" b="1" dirty="0"/>
              <a:t>, </a:t>
            </a:r>
            <a:r>
              <a:rPr lang="en-US" b="1" dirty="0" smtClean="0"/>
              <a:t>1657-1666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Baroque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553" y="2062341"/>
            <a:ext cx="3810156" cy="47821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nteriorvaticano81359923146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20" y="233540"/>
            <a:ext cx="7718464" cy="58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446</Words>
  <Application>Microsoft Office PowerPoint</Application>
  <PresentationFormat>Widescreen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Baroque Art and Mannerism</vt:lpstr>
      <vt:lpstr> Group Tasks/Questions</vt:lpstr>
      <vt:lpstr>Francisco de Zurbarán, St. Serapion, 1628, oil on canvas.  Baroque </vt:lpstr>
      <vt:lpstr> Diego Velázquez, The Maids of Honor (Las Meninas),   1656, oil on canvas.  Baroque   </vt:lpstr>
      <vt:lpstr>Diego Velázquez, The Water Carrier of Seville, c. 1619 oil on canvas.  Baroque   </vt:lpstr>
      <vt:lpstr>Jusepe de Ribera,  St. Jerome and the Angel of Judgment,  1626, oil on canvas.  Baroque   </vt:lpstr>
      <vt:lpstr>Francesco Borromini, façade of San Carlo alle Quattro Fontane, Rome, c. 1665  Baroque   </vt:lpstr>
      <vt:lpstr>   New St. Peter’s, Rome. Nave and façade by Carlo Maderno, 1607–15; colonnade by Gianlorenzo Bernini, designed 1657.  Baroque   </vt:lpstr>
      <vt:lpstr>   Gianlorenzo  Bernini  1624-1633, gilt bronze, 100' high. Chair of Peter shrine, 1657-1666   Baroque   </vt:lpstr>
      <vt:lpstr>Gianlorenzo Bernini, David, 1623, marble  Baroque   </vt:lpstr>
      <vt:lpstr>  Annibale Carracci, Ceiling of Gallery, Palazzo Farnese, Rome, 1597–1601, fresco.  Baroque   </vt:lpstr>
      <vt:lpstr>Artemisia Gentileschi,  Judith and Her Maidservant with the Head of Holofernes,  c. 1625, oil on canvas.  Baroque   </vt:lpstr>
      <vt:lpstr>  Caravaggio,  The Calling of  St. Matthew, Contarelli Chapel, church of San Luigi dei Francesi, Rome, 1599–1600, oil on canvas.  Baroque   </vt:lpstr>
      <vt:lpstr>Bartolomé Esteban Murillo, Return of the Prodigal Son, 1667/1670, oil on canvas   </vt:lpstr>
      <vt:lpstr>Dutch artist, Peter Paul Reubens. Descent From the Cross (1612-1614  Baroque </vt:lpstr>
      <vt:lpstr>Madonna with the Long Neck, by Parmigiainino, 1534-1540  Mannerism   </vt:lpstr>
      <vt:lpstr>Henry Howard, Earl of Surrey.  Portrait., 1546,  artist unknown.   Mannerism</vt:lpstr>
      <vt:lpstr> Giuseppe Arcimboldo,  Autumn, 1573, oil on canvas  Mannerism   </vt:lpstr>
      <vt:lpstr> Jan Sanders van Hemessen, The Tearful Bride,  C.  1540.  oil on canvas  Mannerism   </vt:lpstr>
      <vt:lpstr>El Greco, The Holy Family with St. Anne and the Young St. John the Baptist   Mannerism</vt:lpstr>
      <vt:lpstr>Luis de Morales, Pieta, mid 16th-century  Mannerism</vt:lpstr>
      <vt:lpstr>I.  Mannerism</vt:lpstr>
      <vt:lpstr>II.  The Church and Mannerism</vt:lpstr>
      <vt:lpstr>III.  Baroque - Background</vt:lpstr>
      <vt:lpstr>IV. Influence of the Catholic Church and Historical Context </vt:lpstr>
      <vt:lpstr>V.  Characteristics of Baroque Art</vt:lpstr>
      <vt:lpstr>PowerPoint Presentation</vt:lpstr>
      <vt:lpstr>VI.  Baroque Architecture</vt:lpstr>
      <vt:lpstr>VII. Areas of Prominence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Baroque Art and Mannerism</dc:title>
  <dc:creator>Owner</dc:creator>
  <cp:lastModifiedBy>Connor, Danielle</cp:lastModifiedBy>
  <cp:revision>16</cp:revision>
  <dcterms:created xsi:type="dcterms:W3CDTF">2015-08-06T19:29:22Z</dcterms:created>
  <dcterms:modified xsi:type="dcterms:W3CDTF">2019-10-16T22:01:09Z</dcterms:modified>
</cp:coreProperties>
</file>